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01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09.02.2018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09.02.2018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09.02.2018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09.02.2018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09.02.2018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09.02.2018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09.02.2018</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09.02.2018</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09.02.2018</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09.02.2018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09.02.2018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09.02.2018</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dirty="0">
                <a:latin typeface="Arial" panose="020B0604020202020204" pitchFamily="34" charset="0"/>
                <a:cs typeface="Arial" panose="020B0604020202020204" pitchFamily="34" charset="0"/>
              </a:rPr>
              <a:t>HAZARDE NATURALE ȘI ANTROPICE</a:t>
            </a:r>
          </a:p>
        </p:txBody>
      </p:sp>
      <p:sp>
        <p:nvSpPr>
          <p:cNvPr id="2051" name="Subtitle 2"/>
          <p:cNvSpPr>
            <a:spLocks noGrp="1"/>
          </p:cNvSpPr>
          <p:nvPr>
            <p:ph type="subTitle" idx="1"/>
          </p:nvPr>
        </p:nvSpPr>
        <p:spPr>
          <a:xfrm>
            <a:off x="928662" y="3886200"/>
            <a:ext cx="6843738" cy="685800"/>
          </a:xfrm>
        </p:spPr>
        <p:txBody>
          <a:bodyPr/>
          <a:lstStyle/>
          <a:p>
            <a:pPr eaLnBrk="1" hangingPunct="1"/>
            <a:r>
              <a:rPr lang="ro-RO" sz="1000" dirty="0" smtClean="0">
                <a:latin typeface="Arial" panose="020B0604020202020204" pitchFamily="34" charset="0"/>
                <a:cs typeface="Arial" panose="020B0604020202020204" pitchFamily="34" charset="0"/>
              </a:rPr>
              <a:t>(Adaptat </a:t>
            </a:r>
            <a:r>
              <a:rPr lang="ro-RO" sz="1000" dirty="0">
                <a:latin typeface="Arial" panose="020B0604020202020204" pitchFamily="34" charset="0"/>
                <a:cs typeface="Arial" panose="020B0604020202020204" pitchFamily="34" charset="0"/>
              </a:rPr>
              <a:t>după </a:t>
            </a:r>
            <a:r>
              <a:rPr lang="ro-RO" sz="1000" i="1" dirty="0">
                <a:latin typeface="Arial" panose="020B0604020202020204" pitchFamily="34" charset="0"/>
                <a:cs typeface="Arial" panose="020B0604020202020204" pitchFamily="34" charset="0"/>
              </a:rPr>
              <a:t>Manualul de</a:t>
            </a:r>
            <a:r>
              <a:rPr lang="ro-RO" sz="1000" dirty="0">
                <a:latin typeface="Arial" panose="020B0604020202020204" pitchFamily="34" charset="0"/>
                <a:cs typeface="Arial" panose="020B0604020202020204" pitchFamily="34" charset="0"/>
              </a:rPr>
              <a:t> </a:t>
            </a:r>
            <a:r>
              <a:rPr lang="ro-RO" sz="1000" i="1" dirty="0">
                <a:latin typeface="Arial" panose="020B0604020202020204" pitchFamily="34" charset="0"/>
                <a:cs typeface="Arial" panose="020B0604020202020204" pitchFamily="34" charset="0"/>
              </a:rPr>
              <a:t>Geografie, clasa a XI-a</a:t>
            </a:r>
            <a:r>
              <a:rPr lang="ro-RO" sz="1000" dirty="0">
                <a:latin typeface="Arial" panose="020B0604020202020204" pitchFamily="34" charset="0"/>
                <a:cs typeface="Arial" panose="020B0604020202020204" pitchFamily="34" charset="0"/>
              </a:rPr>
              <a:t>, Grigore </a:t>
            </a:r>
            <a:r>
              <a:rPr lang="ro-RO" sz="1000" dirty="0" err="1">
                <a:latin typeface="Arial" panose="020B0604020202020204" pitchFamily="34" charset="0"/>
                <a:cs typeface="Arial" panose="020B0604020202020204" pitchFamily="34" charset="0"/>
              </a:rPr>
              <a:t>Posea</a:t>
            </a:r>
            <a:r>
              <a:rPr lang="ro-RO" sz="1000" dirty="0">
                <a:latin typeface="Arial" panose="020B0604020202020204" pitchFamily="34" charset="0"/>
                <a:cs typeface="Arial" panose="020B0604020202020204" pitchFamily="34" charset="0"/>
              </a:rPr>
              <a:t>, Nicolae Cruceru, Nicu Aur, Liliana </a:t>
            </a:r>
            <a:r>
              <a:rPr lang="ro-RO" sz="1000" dirty="0" smtClean="0">
                <a:latin typeface="Arial" panose="020B0604020202020204" pitchFamily="34" charset="0"/>
                <a:cs typeface="Arial" panose="020B0604020202020204" pitchFamily="34" charset="0"/>
              </a:rPr>
              <a:t>Guran-Nica)</a:t>
            </a:r>
            <a:endParaRPr lang="ro-RO" sz="1000" dirty="0" smtClean="0">
              <a:solidFill>
                <a:schemeClr val="tx1"/>
              </a:solidFill>
              <a:latin typeface="Arial" panose="020B0604020202020204" pitchFamily="34" charset="0"/>
              <a:cs typeface="Arial" panose="020B0604020202020204" pitchFamily="34"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t>Examenul de bacalaureat naţional 2018</a:t>
            </a:r>
            <a:endParaRPr lang="ro-RO" sz="1000" dirty="0"/>
          </a:p>
          <a:p>
            <a:pPr eaLnBrk="0" hangingPunct="0"/>
            <a:r>
              <a:rPr lang="ro-RO" sz="1000" dirty="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041230"/>
          </a:xfrm>
        </p:spPr>
        <p:txBody>
          <a:bodyPr/>
          <a:lstStyle/>
          <a:p>
            <a:pPr marL="0" indent="0">
              <a:buNone/>
            </a:pPr>
            <a:r>
              <a:rPr lang="ro-RO" sz="1200" dirty="0">
                <a:latin typeface="Arial" panose="020B0604020202020204" pitchFamily="34" charset="0"/>
                <a:cs typeface="Arial" panose="020B0604020202020204" pitchFamily="34" charset="0"/>
              </a:rPr>
              <a:t>Omul a apărut pe Pământ ca o urmare firească în evoluția mediului spre forme superioare de viață. La început, prezența lui a fost limitată la un mediu mai cald și bogat în hrană, situat în Africa. Pe parcursul istoriei, omul a colonizat toate mediile naturale ale Globului (o oarecare excepție reprezentând-o cel polar), „căminul“ său devenind întregul mediu geografic. </a:t>
            </a:r>
          </a:p>
          <a:p>
            <a:pPr marL="0" indent="0">
              <a:buNone/>
            </a:pPr>
            <a:r>
              <a:rPr lang="ro-RO" sz="1200" dirty="0">
                <a:latin typeface="Arial" panose="020B0604020202020204" pitchFamily="34" charset="0"/>
                <a:cs typeface="Arial" panose="020B0604020202020204" pitchFamily="34" charset="0"/>
              </a:rPr>
              <a:t>Asemenea solului sau biosferei, care s-au născut într-un anumit mediu înconjurător, dar care apoi au devenit, fiecare, și factor de mediu, și, la fel, omul este astăzi unul din factorii de bază ai propriului său mediu. La rândul său, mediul a constituit dintotdeauna pentru om sursa sa de hrană, de adăpost și de inspirație. </a:t>
            </a:r>
          </a:p>
          <a:p>
            <a:pPr marL="0" indent="0">
              <a:buNone/>
            </a:pPr>
            <a:r>
              <a:rPr lang="ro-RO" sz="1200" dirty="0">
                <a:latin typeface="Arial" panose="020B0604020202020204" pitchFamily="34" charset="0"/>
                <a:cs typeface="Arial" panose="020B0604020202020204" pitchFamily="34" charset="0"/>
              </a:rPr>
              <a:t>Dezvoltând conștiința de sine și inteligența, omul a elaborat continuu tehnici tot mai performante pentru satisfacerea necesităților, devenind astfel factorul cel mai activ în modelarea mediului înconjurător </a:t>
            </a:r>
            <a:r>
              <a:rPr lang="en-US" sz="1200" dirty="0">
                <a:latin typeface="Arial" panose="020B0604020202020204" pitchFamily="34" charset="0"/>
                <a:cs typeface="Arial" panose="020B0604020202020204" pitchFamily="34" charset="0"/>
              </a:rPr>
              <a:t>[…] </a:t>
            </a:r>
            <a:endParaRPr lang="ro-RO" sz="1200" dirty="0">
              <a:latin typeface="Arial" panose="020B0604020202020204" pitchFamily="34" charset="0"/>
              <a:cs typeface="Arial" panose="020B0604020202020204" pitchFamily="34" charset="0"/>
            </a:endParaRPr>
          </a:p>
          <a:p>
            <a:pPr marL="0" indent="0">
              <a:buNone/>
            </a:pPr>
            <a:r>
              <a:rPr lang="ro-RO" sz="1200" dirty="0">
                <a:latin typeface="Arial" panose="020B0604020202020204" pitchFamily="34" charset="0"/>
                <a:cs typeface="Arial" panose="020B0604020202020204" pitchFamily="34" charset="0"/>
              </a:rPr>
              <a:t>În secolul XX, societatea omenească a ajuns la un apogeu al dezvoltării </a:t>
            </a:r>
            <a:r>
              <a:rPr lang="ro-RO" sz="1200" dirty="0" err="1">
                <a:latin typeface="Arial" panose="020B0604020202020204" pitchFamily="34" charset="0"/>
                <a:cs typeface="Arial" panose="020B0604020202020204" pitchFamily="34" charset="0"/>
              </a:rPr>
              <a:t>tehnico</a:t>
            </a:r>
            <a:r>
              <a:rPr lang="ro-RO" sz="1200" dirty="0">
                <a:latin typeface="Arial" panose="020B0604020202020204" pitchFamily="34" charset="0"/>
                <a:cs typeface="Arial" panose="020B0604020202020204" pitchFamily="34" charset="0"/>
              </a:rPr>
              <a:t>-materiale, manifestat printr-o </a:t>
            </a:r>
            <a:r>
              <a:rPr lang="ro-RO" sz="1200" dirty="0" err="1">
                <a:latin typeface="Arial" panose="020B0604020202020204" pitchFamily="34" charset="0"/>
                <a:cs typeface="Arial" panose="020B0604020202020204" pitchFamily="34" charset="0"/>
              </a:rPr>
              <a:t>superindustrializare</a:t>
            </a:r>
            <a:r>
              <a:rPr lang="ro-RO" sz="1200" dirty="0">
                <a:latin typeface="Arial" panose="020B0604020202020204" pitchFamily="34" charset="0"/>
                <a:cs typeface="Arial" panose="020B0604020202020204" pitchFamily="34" charset="0"/>
              </a:rPr>
              <a:t>, automatizare și computerizare, dar și printr-o poluare globală a mediului. Aerul și apa sunt tot mai contaminate, unele mări și chiar oceanele devin „lada de gunoi“ a omenirii. […]</a:t>
            </a:r>
          </a:p>
          <a:p>
            <a:pPr marL="0" indent="0">
              <a:buNone/>
            </a:pPr>
            <a:r>
              <a:rPr lang="ro-RO" sz="1200" dirty="0">
                <a:latin typeface="Arial" panose="020B0604020202020204" pitchFamily="34" charset="0"/>
                <a:cs typeface="Arial" panose="020B0604020202020204" pitchFamily="34" charset="0"/>
              </a:rPr>
              <a:t>Dereglarea mediului terestru a pornit de la cel local și regional, astăzi globalizându-se. Urmează, dacă nu a și început, faza când aceste dereglări, aparent disparate, încep să se înlănțuie într-un colaps general, apocaliptic. </a:t>
            </a:r>
            <a:endParaRPr lang="vi-VN" sz="1200" dirty="0" smtClean="0">
              <a:solidFill>
                <a:srgbClr val="000000"/>
              </a:solidFill>
              <a:latin typeface="Arial" panose="020B0604020202020204" pitchFamily="34" charset="0"/>
              <a:ea typeface="Calibri" pitchFamily="34" charset="0"/>
              <a:cs typeface="Arial" panose="020B0604020202020204" pitchFamily="34" charset="0"/>
            </a:endParaRP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smtClean="0"/>
              <a:t>Examenul de bacalaureat naţional 2018</a:t>
            </a:r>
            <a:endParaRPr lang="ro-RO" sz="1000" dirty="0"/>
          </a:p>
          <a:p>
            <a:r>
              <a:rPr lang="ro-RO" sz="1000" dirty="0"/>
              <a:t>Proba de evaluare a competenţelor digitale  - document de lucru</a:t>
            </a:r>
            <a:endParaRPr lang="en-GB" sz="1000" dirty="0"/>
          </a:p>
        </p:txBody>
      </p:sp>
      <p:grpSp>
        <p:nvGrpSpPr>
          <p:cNvPr id="2" name="Grupare 1"/>
          <p:cNvGrpSpPr/>
          <p:nvPr/>
        </p:nvGrpSpPr>
        <p:grpSpPr>
          <a:xfrm>
            <a:off x="4942971" y="1833908"/>
            <a:ext cx="3756752" cy="3238500"/>
            <a:chOff x="4942971" y="1833908"/>
            <a:chExt cx="3756752" cy="323850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1833908"/>
              <a:ext cx="189547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971" y="1833908"/>
              <a:ext cx="1647825"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251521" y="764704"/>
            <a:ext cx="8712968" cy="5904656"/>
          </a:xfrm>
        </p:spPr>
        <p:txBody>
          <a:bodyPr/>
          <a:lstStyle/>
          <a:p>
            <a:pPr lvl="0">
              <a:buFont typeface="+mj-lt"/>
              <a:buAutoNum type="arabicPeriod"/>
            </a:pPr>
            <a:r>
              <a:rPr lang="ro-RO" sz="1200" dirty="0">
                <a:latin typeface="Arial" panose="020B0604020202020204" pitchFamily="34" charset="0"/>
                <a:cs typeface="Arial" panose="020B0604020202020204" pitchFamily="34" charset="0"/>
              </a:rPr>
              <a:t>Hazardele exogene aparțin manifestărilor extreme ale unor factori naturali de mediu (relief, climă, hidrografie) și ale elementelor afectate (vegetație, sol, </a:t>
            </a:r>
            <a:r>
              <a:rPr lang="ro-RO" sz="1200">
                <a:latin typeface="Arial" panose="020B0604020202020204" pitchFamily="34" charset="0"/>
                <a:cs typeface="Arial" panose="020B0604020202020204" pitchFamily="34" charset="0"/>
              </a:rPr>
              <a:t>societate</a:t>
            </a:r>
            <a:r>
              <a:rPr lang="ro-RO" sz="1200" smtClean="0">
                <a:latin typeface="Arial" panose="020B0604020202020204" pitchFamily="34" charset="0"/>
                <a:cs typeface="Arial" panose="020B0604020202020204" pitchFamily="34" charset="0"/>
              </a:rPr>
              <a:t>)</a:t>
            </a:r>
            <a:endParaRPr lang="ro-RO" sz="1200" dirty="0">
              <a:latin typeface="Arial" panose="020B0604020202020204" pitchFamily="34" charset="0"/>
              <a:cs typeface="Arial" panose="020B0604020202020204" pitchFamily="34" charset="0"/>
            </a:endParaRPr>
          </a:p>
          <a:p>
            <a:pPr lvl="1">
              <a:buFont typeface="+mj-lt"/>
              <a:buAutoNum type="alphaLcParenR"/>
            </a:pPr>
            <a:r>
              <a:rPr lang="ro-RO" sz="1200" dirty="0">
                <a:latin typeface="Arial" panose="020B0604020202020204" pitchFamily="34" charset="0"/>
                <a:cs typeface="Arial" panose="020B0604020202020204" pitchFamily="34" charset="0"/>
              </a:rPr>
              <a:t>Hazardele geomorfologice sunt de mai multe feluri (alunecări, curgeri de nămol, prăbușiri, eroziunea solurilor etc. […]</a:t>
            </a:r>
          </a:p>
          <a:p>
            <a:pPr lvl="1">
              <a:buFont typeface="+mj-lt"/>
              <a:buAutoNum type="alphaLcParenR"/>
            </a:pPr>
            <a:r>
              <a:rPr lang="ro-RO" sz="1200" dirty="0">
                <a:latin typeface="Arial" panose="020B0604020202020204" pitchFamily="34" charset="0"/>
                <a:cs typeface="Arial" panose="020B0604020202020204" pitchFamily="34" charset="0"/>
              </a:rPr>
              <a:t>Hazardele climatice apar des în toate climatele în care viețuiesc oameni. Cele mai impresionante și mai frecvente sunt cauzate de variațiile mari sau chiar de lipsa precipitațiilor pe un anume timp, de variațiile extreme ale temperaturilor, viteze foarte mari ale vântului. Acestea pot induce: secete, zăpadă mare, înghețuri, grindină, viscole, uragane etc. […]</a:t>
            </a:r>
          </a:p>
          <a:p>
            <a:pPr lvl="1">
              <a:buFont typeface="+mj-lt"/>
              <a:buAutoNum type="alphaLcParenR"/>
            </a:pPr>
            <a:r>
              <a:rPr lang="ro-RO" sz="1200" dirty="0">
                <a:latin typeface="Arial" panose="020B0604020202020204" pitchFamily="34" charset="0"/>
                <a:cs typeface="Arial" panose="020B0604020202020204" pitchFamily="34" charset="0"/>
              </a:rPr>
              <a:t>Hazardele hidrologice scot în prim-plan inundațiile, cu enorm de multe victime și pagube. […]</a:t>
            </a:r>
          </a:p>
          <a:p>
            <a:pPr lvl="0">
              <a:buFont typeface="+mj-lt"/>
              <a:buAutoNum type="arabicPeriod"/>
            </a:pPr>
            <a:r>
              <a:rPr lang="ro-RO" sz="1200" dirty="0">
                <a:latin typeface="Arial" panose="020B0604020202020204" pitchFamily="34" charset="0"/>
                <a:cs typeface="Arial" panose="020B0604020202020204" pitchFamily="34" charset="0"/>
              </a:rPr>
              <a:t>Hazardele biologice declanșează </a:t>
            </a:r>
          </a:p>
          <a:p>
            <a:pPr lvl="1">
              <a:buFont typeface="+mj-lt"/>
              <a:buAutoNum type="alphaLcParenR"/>
            </a:pPr>
            <a:r>
              <a:rPr lang="ro-RO" sz="1200" dirty="0">
                <a:latin typeface="Arial" panose="020B0604020202020204" pitchFamily="34" charset="0"/>
                <a:cs typeface="Arial" panose="020B0604020202020204" pitchFamily="34" charset="0"/>
              </a:rPr>
              <a:t>diferite boli </a:t>
            </a:r>
          </a:p>
          <a:p>
            <a:pPr lvl="1">
              <a:buFont typeface="+mj-lt"/>
              <a:buAutoNum type="alphaLcParenR"/>
            </a:pPr>
            <a:r>
              <a:rPr lang="ro-RO" sz="1200" dirty="0">
                <a:latin typeface="Arial" panose="020B0604020202020204" pitchFamily="34" charset="0"/>
                <a:cs typeface="Arial" panose="020B0604020202020204" pitchFamily="34" charset="0"/>
              </a:rPr>
              <a:t>epidemii mortale</a:t>
            </a:r>
          </a:p>
          <a:p>
            <a:pPr lvl="1">
              <a:buFont typeface="+mj-lt"/>
              <a:buAutoNum type="alphaLcParenR"/>
            </a:pPr>
            <a:r>
              <a:rPr lang="ro-RO" sz="1200" dirty="0">
                <a:latin typeface="Arial" panose="020B0604020202020204" pitchFamily="34" charset="0"/>
                <a:cs typeface="Arial" panose="020B0604020202020204" pitchFamily="34" charset="0"/>
              </a:rPr>
              <a:t>distrugerea culturilor</a:t>
            </a:r>
          </a:p>
          <a:p>
            <a:pPr lvl="1">
              <a:buFont typeface="+mj-lt"/>
              <a:buAutoNum type="alphaLcParenR"/>
            </a:pPr>
            <a:r>
              <a:rPr lang="ro-RO" sz="1200" dirty="0">
                <a:latin typeface="Arial" panose="020B0604020202020204" pitchFamily="34" charset="0"/>
                <a:cs typeface="Arial" panose="020B0604020202020204" pitchFamily="34" charset="0"/>
              </a:rPr>
              <a:t>moartea în masă a animalelor. </a:t>
            </a:r>
          </a:p>
          <a:p>
            <a:pPr lvl="0">
              <a:buFont typeface="+mj-lt"/>
              <a:buAutoNum type="arabicPeriod"/>
            </a:pPr>
            <a:r>
              <a:rPr lang="ro-RO" sz="1200" dirty="0">
                <a:latin typeface="Arial" panose="020B0604020202020204" pitchFamily="34" charset="0"/>
                <a:cs typeface="Arial" panose="020B0604020202020204" pitchFamily="34" charset="0"/>
              </a:rPr>
              <a:t>Hazarde astrofizice. În această categorie intră posibilitatea căderii pe Terra a unor meteoriți mari care să provoace</a:t>
            </a:r>
          </a:p>
          <a:p>
            <a:pPr lvl="1">
              <a:buFont typeface="+mj-lt"/>
              <a:buAutoNum type="alphaLcParenR"/>
            </a:pPr>
            <a:r>
              <a:rPr lang="ro-RO" sz="1200" dirty="0">
                <a:latin typeface="Arial" panose="020B0604020202020204" pitchFamily="34" charset="0"/>
                <a:cs typeface="Arial" panose="020B0604020202020204" pitchFamily="34" charset="0"/>
              </a:rPr>
              <a:t>cutremure </a:t>
            </a:r>
          </a:p>
          <a:p>
            <a:pPr lvl="1">
              <a:buFont typeface="+mj-lt"/>
              <a:buAutoNum type="alphaLcParenR"/>
            </a:pPr>
            <a:r>
              <a:rPr lang="ro-RO" sz="1200" dirty="0">
                <a:latin typeface="Arial" panose="020B0604020202020204" pitchFamily="34" charset="0"/>
                <a:cs typeface="Arial" panose="020B0604020202020204" pitchFamily="34" charset="0"/>
              </a:rPr>
              <a:t>schimbări climatice </a:t>
            </a:r>
          </a:p>
          <a:p>
            <a:pPr lvl="1">
              <a:buFont typeface="+mj-lt"/>
              <a:buAutoNum type="alphaLcParenR"/>
            </a:pPr>
            <a:r>
              <a:rPr lang="ro-RO" sz="1200" dirty="0">
                <a:latin typeface="Arial" panose="020B0604020202020204" pitchFamily="34" charset="0"/>
                <a:cs typeface="Arial" panose="020B0604020202020204" pitchFamily="34" charset="0"/>
              </a:rPr>
              <a:t>ciocnirea unor nave cosmice cu meteoriți mici.</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dirty="0" smtClean="0"/>
              <a:t>Examenul de bacalaureat naţional 2018</a:t>
            </a:r>
            <a:endParaRPr lang="ro-RO" sz="1000" dirty="0"/>
          </a:p>
          <a:p>
            <a:r>
              <a:rPr lang="ro-RO" sz="1000" dirty="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505</Words>
  <Application>Microsoft Office PowerPoint</Application>
  <PresentationFormat>Expunere pe ecran (4:3)</PresentationFormat>
  <Paragraphs>26</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HAZARDE NATURALE ȘI ANTROPICE</vt:lpstr>
      <vt:lpstr>Prezentare PowerPoint</vt:lpstr>
      <vt:lpstr>Prezentare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78</cp:revision>
  <dcterms:created xsi:type="dcterms:W3CDTF">2010-01-11T15:51:42Z</dcterms:created>
  <dcterms:modified xsi:type="dcterms:W3CDTF">2018-02-09T14:31:16Z</dcterms:modified>
</cp:coreProperties>
</file>